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6"/>
    <p:sldMasterId id="2147483686" r:id="rId7"/>
  </p:sldMasterIdLst>
  <p:notesMasterIdLst>
    <p:notesMasterId r:id="rId15"/>
  </p:notesMasterIdLst>
  <p:handoutMasterIdLst>
    <p:handoutMasterId r:id="rId16"/>
  </p:handoutMasterIdLst>
  <p:sldIdLst>
    <p:sldId id="1427" r:id="rId8"/>
    <p:sldId id="1437" r:id="rId9"/>
    <p:sldId id="1436" r:id="rId10"/>
    <p:sldId id="1440" r:id="rId11"/>
    <p:sldId id="1441" r:id="rId12"/>
    <p:sldId id="1442" r:id="rId13"/>
    <p:sldId id="1443" r:id="rId14"/>
  </p:sldIdLst>
  <p:sldSz cx="9144000" cy="5149850"/>
  <p:notesSz cx="7104063" cy="10234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BE"/>
    <a:srgbClr val="22A5A5"/>
    <a:srgbClr val="15162B"/>
    <a:srgbClr val="D0ECF4"/>
    <a:srgbClr val="2A6E78"/>
    <a:srgbClr val="2D8591"/>
    <a:srgbClr val="404040"/>
    <a:srgbClr val="B3B3B3"/>
    <a:srgbClr val="1E4950"/>
    <a:srgbClr val="E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6357" autoAdjust="0"/>
  </p:normalViewPr>
  <p:slideViewPr>
    <p:cSldViewPr>
      <p:cViewPr varScale="1">
        <p:scale>
          <a:sx n="105" d="100"/>
          <a:sy n="105" d="100"/>
        </p:scale>
        <p:origin x="380" y="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7" d="100"/>
          <a:sy n="287" d="100"/>
        </p:scale>
        <p:origin x="27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mpenny" userId="5c99f4af-e85a-48b7-8c1c-a116f7dea527" providerId="ADAL" clId="{A82124E7-1BD5-4305-92F5-606DCB466DE3}"/>
    <pc:docChg chg="custSel modSld">
      <pc:chgData name="David Wimpenny" userId="5c99f4af-e85a-48b7-8c1c-a116f7dea527" providerId="ADAL" clId="{A82124E7-1BD5-4305-92F5-606DCB466DE3}" dt="2024-04-09T20:46:24.039" v="610" actId="20577"/>
      <pc:docMkLst>
        <pc:docMk/>
      </pc:docMkLst>
      <pc:sldChg chg="modSp mod">
        <pc:chgData name="David Wimpenny" userId="5c99f4af-e85a-48b7-8c1c-a116f7dea527" providerId="ADAL" clId="{A82124E7-1BD5-4305-92F5-606DCB466DE3}" dt="2024-04-09T20:43:04.863" v="591" actId="20577"/>
        <pc:sldMkLst>
          <pc:docMk/>
          <pc:sldMk cId="1021111949" sldId="1436"/>
        </pc:sldMkLst>
        <pc:spChg chg="mod">
          <ac:chgData name="David Wimpenny" userId="5c99f4af-e85a-48b7-8c1c-a116f7dea527" providerId="ADAL" clId="{A82124E7-1BD5-4305-92F5-606DCB466DE3}" dt="2024-04-09T20:43:04.863" v="591" actId="20577"/>
          <ac:spMkLst>
            <pc:docMk/>
            <pc:sldMk cId="1021111949" sldId="1436"/>
            <ac:spMk id="6" creationId="{5EE14C2D-92E6-B30D-82B3-D9C09822D2B4}"/>
          </ac:spMkLst>
        </pc:spChg>
      </pc:sldChg>
      <pc:sldChg chg="modSp mod">
        <pc:chgData name="David Wimpenny" userId="5c99f4af-e85a-48b7-8c1c-a116f7dea527" providerId="ADAL" clId="{A82124E7-1BD5-4305-92F5-606DCB466DE3}" dt="2024-04-09T20:46:24.039" v="610" actId="20577"/>
        <pc:sldMkLst>
          <pc:docMk/>
          <pc:sldMk cId="713545707" sldId="1441"/>
        </pc:sldMkLst>
        <pc:spChg chg="mod">
          <ac:chgData name="David Wimpenny" userId="5c99f4af-e85a-48b7-8c1c-a116f7dea527" providerId="ADAL" clId="{A82124E7-1BD5-4305-92F5-606DCB466DE3}" dt="2024-04-09T20:46:24.039" v="610" actId="20577"/>
          <ac:spMkLst>
            <pc:docMk/>
            <pc:sldMk cId="713545707" sldId="1441"/>
            <ac:spMk id="5" creationId="{0BC01362-8CB9-279D-50F5-C45C02A47A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1"/>
            <a:ext cx="7104063" cy="514256"/>
          </a:xfrm>
          <a:prstGeom prst="rect">
            <a:avLst/>
          </a:prstGeom>
        </p:spPr>
        <p:txBody>
          <a:bodyPr vert="horz" lIns="110917" tIns="55458" rIns="110917" bIns="55458" rtlCol="0"/>
          <a:lstStyle>
            <a:lvl1pPr algn="l">
              <a:defRPr sz="1500"/>
            </a:lvl1pPr>
          </a:lstStyle>
          <a:p>
            <a:r>
              <a:rPr lang="en-GB" sz="12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402" y="1"/>
            <a:ext cx="3078428" cy="514256"/>
          </a:xfrm>
          <a:prstGeom prst="rect">
            <a:avLst/>
          </a:prstGeom>
        </p:spPr>
        <p:txBody>
          <a:bodyPr vert="horz" lIns="110917" tIns="55458" rIns="110917" bIns="55458" rtlCol="0"/>
          <a:lstStyle>
            <a:lvl1pPr algn="r">
              <a:defRPr sz="1500"/>
            </a:lvl1pPr>
          </a:lstStyle>
          <a:p>
            <a:fld id="{E4467799-5C07-4DF4-B40B-2C1A2D623BE5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9720360"/>
            <a:ext cx="7104063" cy="514253"/>
          </a:xfrm>
          <a:prstGeom prst="rect">
            <a:avLst/>
          </a:prstGeom>
        </p:spPr>
        <p:txBody>
          <a:bodyPr vert="horz" lIns="110917" tIns="55458" rIns="110917" bIns="55458" rtlCol="0" anchor="b"/>
          <a:lstStyle>
            <a:lvl1pPr algn="l">
              <a:defRPr sz="1500"/>
            </a:lvl1pPr>
          </a:lstStyle>
          <a:p>
            <a:r>
              <a:rPr lang="en-GB" sz="12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402" y="9720360"/>
            <a:ext cx="3078428" cy="514253"/>
          </a:xfrm>
          <a:prstGeom prst="rect">
            <a:avLst/>
          </a:prstGeom>
        </p:spPr>
        <p:txBody>
          <a:bodyPr vert="horz" lIns="110917" tIns="55458" rIns="110917" bIns="55458" rtlCol="0" anchor="b"/>
          <a:lstStyle>
            <a:lvl1pPr algn="r">
              <a:defRPr sz="1500"/>
            </a:lvl1pPr>
          </a:lstStyle>
          <a:p>
            <a:fld id="{79990ADA-4736-43FD-AEAC-AF6E3FB57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9119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1"/>
            <a:ext cx="7104063" cy="514256"/>
          </a:xfrm>
          <a:prstGeom prst="rect">
            <a:avLst/>
          </a:prstGeom>
        </p:spPr>
        <p:txBody>
          <a:bodyPr vert="horz" lIns="110917" tIns="55458" rIns="110917" bIns="55458" rtlCol="0"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/>
              <a:t>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402" y="1"/>
            <a:ext cx="3078428" cy="514256"/>
          </a:xfrm>
          <a:prstGeom prst="rect">
            <a:avLst/>
          </a:prstGeom>
        </p:spPr>
        <p:txBody>
          <a:bodyPr vert="horz" lIns="110917" tIns="55458" rIns="110917" bIns="55458" rtlCol="0"/>
          <a:lstStyle>
            <a:lvl1pPr algn="r">
              <a:defRPr sz="1500"/>
            </a:lvl1pPr>
          </a:lstStyle>
          <a:p>
            <a:fld id="{85DFF7AB-1834-8442-8062-9B0B5888711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281113"/>
            <a:ext cx="612933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917" tIns="55458" rIns="110917" bIns="554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4857"/>
            <a:ext cx="5683250" cy="4032009"/>
          </a:xfrm>
          <a:prstGeom prst="rect">
            <a:avLst/>
          </a:prstGeom>
        </p:spPr>
        <p:txBody>
          <a:bodyPr vert="horz" lIns="110917" tIns="55458" rIns="110917" bIns="554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9720360"/>
            <a:ext cx="7104063" cy="514253"/>
          </a:xfrm>
          <a:prstGeom prst="rect">
            <a:avLst/>
          </a:prstGeom>
        </p:spPr>
        <p:txBody>
          <a:bodyPr vert="horz" lIns="110917" tIns="55458" rIns="110917" bIns="55458" rtlCol="0" anchor="b"/>
          <a:lstStyle>
            <a:lvl1pPr algn="l">
              <a:defRPr lang="en-GB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402" y="9720360"/>
            <a:ext cx="3078428" cy="514253"/>
          </a:xfrm>
          <a:prstGeom prst="rect">
            <a:avLst/>
          </a:prstGeom>
        </p:spPr>
        <p:txBody>
          <a:bodyPr vert="horz" lIns="110917" tIns="55458" rIns="110917" bIns="55458" rtlCol="0" anchor="b"/>
          <a:lstStyle>
            <a:lvl1pPr algn="r">
              <a:defRPr sz="1500"/>
            </a:lvl1pPr>
          </a:lstStyle>
          <a:p>
            <a:fld id="{F3D7BD14-71FF-8541-B33F-F03FDB1D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163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1"/>
            <a:ext cx="7104063" cy="5142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720360"/>
            <a:ext cx="7104063" cy="51425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7BD14-71FF-8541-B33F-F03FDB1D8791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3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68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C59DA8-E1F7-DA4E-B8E8-23052DECD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0"/>
            <a:ext cx="7107621" cy="8985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800"/>
              </a:lnSpc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55505-239C-754F-BCB2-3C282885D167}"/>
              </a:ext>
            </a:extLst>
          </p:cNvPr>
          <p:cNvSpPr/>
          <p:nvPr userDrawn="1"/>
        </p:nvSpPr>
        <p:spPr>
          <a:xfrm>
            <a:off x="0" y="972000"/>
            <a:ext cx="4876800" cy="72000"/>
          </a:xfrm>
          <a:prstGeom prst="rect">
            <a:avLst/>
          </a:prstGeom>
          <a:gradFill>
            <a:gsLst>
              <a:gs pos="33000">
                <a:srgbClr val="009999"/>
              </a:gs>
              <a:gs pos="0">
                <a:srgbClr val="318390"/>
              </a:gs>
              <a:gs pos="98000">
                <a:srgbClr val="D0ECF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9AB6D6-E881-AC45-B6E3-DEAB7D990C27}"/>
              </a:ext>
            </a:extLst>
          </p:cNvPr>
          <p:cNvSpPr/>
          <p:nvPr userDrawn="1"/>
        </p:nvSpPr>
        <p:spPr>
          <a:xfrm>
            <a:off x="0" y="898524"/>
            <a:ext cx="9144000" cy="4251325"/>
          </a:xfrm>
          <a:prstGeom prst="rect">
            <a:avLst/>
          </a:prstGeom>
          <a:solidFill>
            <a:srgbClr val="D0ECF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C59DA8-E1F7-DA4E-B8E8-23052DECD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0"/>
            <a:ext cx="7118131" cy="8985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800"/>
              </a:lnSpc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F6946-91EB-5D43-8229-818E0E55A6EB}"/>
              </a:ext>
            </a:extLst>
          </p:cNvPr>
          <p:cNvSpPr/>
          <p:nvPr userDrawn="1"/>
        </p:nvSpPr>
        <p:spPr>
          <a:xfrm>
            <a:off x="0" y="972000"/>
            <a:ext cx="4876800" cy="72000"/>
          </a:xfrm>
          <a:prstGeom prst="rect">
            <a:avLst/>
          </a:prstGeom>
          <a:gradFill>
            <a:gsLst>
              <a:gs pos="33000">
                <a:srgbClr val="009999"/>
              </a:gs>
              <a:gs pos="0">
                <a:srgbClr val="318390"/>
              </a:gs>
              <a:gs pos="98000">
                <a:srgbClr val="D0ECF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1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9AB6D6-E881-AC45-B6E3-DEAB7D990C27}"/>
              </a:ext>
            </a:extLst>
          </p:cNvPr>
          <p:cNvSpPr/>
          <p:nvPr userDrawn="1"/>
        </p:nvSpPr>
        <p:spPr>
          <a:xfrm>
            <a:off x="0" y="898525"/>
            <a:ext cx="9144000" cy="4251325"/>
          </a:xfrm>
          <a:prstGeom prst="rect">
            <a:avLst/>
          </a:prstGeom>
          <a:solidFill>
            <a:srgbClr val="15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C59DA8-E1F7-DA4E-B8E8-23052DECD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0"/>
            <a:ext cx="7107621" cy="8985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800"/>
              </a:lnSpc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F6946-91EB-5D43-8229-818E0E55A6EB}"/>
              </a:ext>
            </a:extLst>
          </p:cNvPr>
          <p:cNvSpPr/>
          <p:nvPr userDrawn="1"/>
        </p:nvSpPr>
        <p:spPr>
          <a:xfrm>
            <a:off x="0" y="972000"/>
            <a:ext cx="4876800" cy="72000"/>
          </a:xfrm>
          <a:prstGeom prst="rect">
            <a:avLst/>
          </a:prstGeom>
          <a:gradFill>
            <a:gsLst>
              <a:gs pos="33000">
                <a:srgbClr val="009999"/>
              </a:gs>
              <a:gs pos="0">
                <a:srgbClr val="318390"/>
              </a:gs>
              <a:gs pos="98000">
                <a:srgbClr val="D0ECF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28B404-9CE1-614B-823D-7AC08E65E8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800" y="0"/>
            <a:ext cx="5156200" cy="5143500"/>
          </a:xfrm>
          <a:prstGeom prst="rect">
            <a:avLst/>
          </a:prstGeom>
        </p:spPr>
      </p:pic>
      <p:sp>
        <p:nvSpPr>
          <p:cNvPr id="8" name="Rectangle 16">
            <a:extLst>
              <a:ext uri="{FF2B5EF4-FFF2-40B4-BE49-F238E27FC236}">
                <a16:creationId xmlns:a16="http://schemas.microsoft.com/office/drawing/2014/main" id="{B29256AA-4ED2-6847-9F3D-3AADA36D8E95}"/>
              </a:ext>
            </a:extLst>
          </p:cNvPr>
          <p:cNvSpPr/>
          <p:nvPr userDrawn="1"/>
        </p:nvSpPr>
        <p:spPr>
          <a:xfrm>
            <a:off x="4114800" y="0"/>
            <a:ext cx="5029200" cy="5143500"/>
          </a:xfrm>
          <a:custGeom>
            <a:avLst/>
            <a:gdLst>
              <a:gd name="connsiteX0" fmla="*/ 0 w 5029200"/>
              <a:gd name="connsiteY0" fmla="*/ 0 h 5143500"/>
              <a:gd name="connsiteX1" fmla="*/ 5029200 w 5029200"/>
              <a:gd name="connsiteY1" fmla="*/ 0 h 5143500"/>
              <a:gd name="connsiteX2" fmla="*/ 5029200 w 5029200"/>
              <a:gd name="connsiteY2" fmla="*/ 5143500 h 5143500"/>
              <a:gd name="connsiteX3" fmla="*/ 0 w 5029200"/>
              <a:gd name="connsiteY3" fmla="*/ 5143500 h 5143500"/>
              <a:gd name="connsiteX4" fmla="*/ 0 w 5029200"/>
              <a:gd name="connsiteY4" fmla="*/ 0 h 5143500"/>
              <a:gd name="connsiteX0" fmla="*/ 0 w 5029200"/>
              <a:gd name="connsiteY0" fmla="*/ 0 h 5143500"/>
              <a:gd name="connsiteX1" fmla="*/ 5029200 w 5029200"/>
              <a:gd name="connsiteY1" fmla="*/ 0 h 5143500"/>
              <a:gd name="connsiteX2" fmla="*/ 5029200 w 5029200"/>
              <a:gd name="connsiteY2" fmla="*/ 5143500 h 5143500"/>
              <a:gd name="connsiteX3" fmla="*/ 2259981 w 5029200"/>
              <a:gd name="connsiteY3" fmla="*/ 2422603 h 5143500"/>
              <a:gd name="connsiteX4" fmla="*/ 0 w 5029200"/>
              <a:gd name="connsiteY4" fmla="*/ 0 h 5143500"/>
              <a:gd name="connsiteX0" fmla="*/ 0 w 5029200"/>
              <a:gd name="connsiteY0" fmla="*/ 0 h 5143500"/>
              <a:gd name="connsiteX1" fmla="*/ 5029200 w 5029200"/>
              <a:gd name="connsiteY1" fmla="*/ 0 h 5143500"/>
              <a:gd name="connsiteX2" fmla="*/ 5029200 w 5029200"/>
              <a:gd name="connsiteY2" fmla="*/ 5143500 h 5143500"/>
              <a:gd name="connsiteX3" fmla="*/ 0 w 50292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9200" h="5143500">
                <a:moveTo>
                  <a:pt x="0" y="0"/>
                </a:moveTo>
                <a:lnTo>
                  <a:pt x="5029200" y="0"/>
                </a:lnTo>
                <a:lnTo>
                  <a:pt x="5029200" y="51435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D0ECF4">
                  <a:alpha val="40000"/>
                </a:srgbClr>
              </a:gs>
              <a:gs pos="77000">
                <a:srgbClr val="009999">
                  <a:alpha val="40000"/>
                </a:srgbClr>
              </a:gs>
              <a:gs pos="100000">
                <a:srgbClr val="1E4950">
                  <a:alpha val="40000"/>
                </a:srgb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80FFB-1517-854E-8343-8C445514C9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65125"/>
            <a:ext cx="990600" cy="314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7D5B0-BF8A-3641-B2DA-35A740BF4B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EFE10B-5686-2041-9A4D-85F453066249}"/>
              </a:ext>
            </a:extLst>
          </p:cNvPr>
          <p:cNvSpPr/>
          <p:nvPr userDrawn="1"/>
        </p:nvSpPr>
        <p:spPr>
          <a:xfrm>
            <a:off x="0" y="1"/>
            <a:ext cx="7170378" cy="900000"/>
          </a:xfrm>
          <a:prstGeom prst="rect">
            <a:avLst/>
          </a:prstGeom>
          <a:gradFill>
            <a:gsLst>
              <a:gs pos="0">
                <a:srgbClr val="D0ECF4"/>
              </a:gs>
              <a:gs pos="8000">
                <a:srgbClr val="009999"/>
              </a:gs>
              <a:gs pos="52000">
                <a:srgbClr val="318390"/>
              </a:gs>
              <a:gs pos="98000">
                <a:srgbClr val="15162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38CAF6-3178-7842-BC6D-9C048D010C0B}"/>
              </a:ext>
            </a:extLst>
          </p:cNvPr>
          <p:cNvSpPr/>
          <p:nvPr userDrawn="1"/>
        </p:nvSpPr>
        <p:spPr>
          <a:xfrm>
            <a:off x="7170378" y="2577"/>
            <a:ext cx="1973622" cy="900000"/>
          </a:xfrm>
          <a:prstGeom prst="rect">
            <a:avLst/>
          </a:prstGeom>
          <a:gradFill>
            <a:gsLst>
              <a:gs pos="0">
                <a:srgbClr val="D0ECF4"/>
              </a:gs>
              <a:gs pos="27000">
                <a:srgbClr val="009999"/>
              </a:gs>
              <a:gs pos="99000">
                <a:srgbClr val="15162B">
                  <a:alpha val="70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EC3C6C1-7B58-4645-9BA1-AAEE7AD5947E}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>
              <a:gd name="connsiteX0" fmla="*/ 0 w 900000"/>
              <a:gd name="connsiteY0" fmla="*/ 0 h 900000"/>
              <a:gd name="connsiteX1" fmla="*/ 900000 w 900000"/>
              <a:gd name="connsiteY1" fmla="*/ 0 h 900000"/>
              <a:gd name="connsiteX2" fmla="*/ 900000 w 900000"/>
              <a:gd name="connsiteY2" fmla="*/ 900000 h 900000"/>
              <a:gd name="connsiteX3" fmla="*/ 0 w 900000"/>
              <a:gd name="connsiteY3" fmla="*/ 900000 h 900000"/>
              <a:gd name="connsiteX4" fmla="*/ 0 w 900000"/>
              <a:gd name="connsiteY4" fmla="*/ 0 h 900000"/>
              <a:gd name="connsiteX0" fmla="*/ 0 w 900000"/>
              <a:gd name="connsiteY0" fmla="*/ 0 h 900000"/>
              <a:gd name="connsiteX1" fmla="*/ 900000 w 900000"/>
              <a:gd name="connsiteY1" fmla="*/ 0 h 900000"/>
              <a:gd name="connsiteX2" fmla="*/ 0 w 900000"/>
              <a:gd name="connsiteY2" fmla="*/ 900000 h 900000"/>
              <a:gd name="connsiteX3" fmla="*/ 0 w 900000"/>
              <a:gd name="connsiteY3" fmla="*/ 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00" h="900000">
                <a:moveTo>
                  <a:pt x="0" y="0"/>
                </a:moveTo>
                <a:lnTo>
                  <a:pt x="900000" y="0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000">
                <a:srgbClr val="009999">
                  <a:alpha val="52000"/>
                </a:srgbClr>
              </a:gs>
              <a:gs pos="99000">
                <a:srgbClr val="318390">
                  <a:alpha val="5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69AFB-787D-1349-9347-BE13EFFD03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189" y="314209"/>
            <a:ext cx="612000" cy="2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900E8A-C8E7-224A-BCEB-5CE304BE9D75}"/>
              </a:ext>
            </a:extLst>
          </p:cNvPr>
          <p:cNvSpPr/>
          <p:nvPr/>
        </p:nvSpPr>
        <p:spPr>
          <a:xfrm>
            <a:off x="990600" y="2478518"/>
            <a:ext cx="5181600" cy="122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1000">
                      <a:srgbClr val="009999"/>
                    </a:gs>
                    <a:gs pos="99000">
                      <a:srgbClr val="1E4950"/>
                    </a:gs>
                  </a:gsLst>
                  <a:lin ang="270000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ISO/TC 261 – ASTM F42 joint meetings 9 – 13 Sep 2024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1000">
                      <a:srgbClr val="009999"/>
                    </a:gs>
                    <a:gs pos="99000">
                      <a:srgbClr val="1E4950"/>
                    </a:gs>
                  </a:gsLst>
                  <a:lin ang="270000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MTC in the 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41000">
                    <a:srgbClr val="009999"/>
                  </a:gs>
                  <a:gs pos="99000">
                    <a:srgbClr val="1E4950"/>
                  </a:gs>
                </a:gsLst>
                <a:lin ang="2700000" scaled="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B95AE0-8E0E-7243-9678-DF8FCF146A58}"/>
              </a:ext>
            </a:extLst>
          </p:cNvPr>
          <p:cNvCxnSpPr>
            <a:cxnSpLocks/>
          </p:cNvCxnSpPr>
          <p:nvPr/>
        </p:nvCxnSpPr>
        <p:spPr>
          <a:xfrm>
            <a:off x="685800" y="2270125"/>
            <a:ext cx="1295400" cy="0"/>
          </a:xfrm>
          <a:prstGeom prst="line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A342EB-D701-DF49-922F-91FAA7747352}"/>
              </a:ext>
            </a:extLst>
          </p:cNvPr>
          <p:cNvCxnSpPr>
            <a:cxnSpLocks/>
          </p:cNvCxnSpPr>
          <p:nvPr/>
        </p:nvCxnSpPr>
        <p:spPr>
          <a:xfrm>
            <a:off x="1066800" y="3794125"/>
            <a:ext cx="457200" cy="0"/>
          </a:xfrm>
          <a:prstGeom prst="line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D6CB7F5-6AD3-A67B-AEE1-65594071215C}"/>
              </a:ext>
            </a:extLst>
          </p:cNvPr>
          <p:cNvSpPr/>
          <p:nvPr/>
        </p:nvSpPr>
        <p:spPr>
          <a:xfrm>
            <a:off x="1066800" y="3759984"/>
            <a:ext cx="5562600" cy="335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516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 Dutton, David Wimpenny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03188-6F28-998C-2F52-D518965317F3}"/>
              </a:ext>
            </a:extLst>
          </p:cNvPr>
          <p:cNvSpPr/>
          <p:nvPr/>
        </p:nvSpPr>
        <p:spPr>
          <a:xfrm>
            <a:off x="1047750" y="4556125"/>
            <a:ext cx="664845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516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1516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516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8077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C0E0F-AA89-EE14-BEEE-9F2070823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0768-2BCD-21B7-5A34-5D982DD7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Place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958E1-91B3-C9CB-9EFB-BDB17F44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31925"/>
            <a:ext cx="5412217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67C15-BB19-FE21-C9DA-03CBB8561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3" y="1127125"/>
            <a:ext cx="3521808" cy="39715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9C54AC-D94A-D7AF-43A5-B66DB0111815}"/>
              </a:ext>
            </a:extLst>
          </p:cNvPr>
          <p:cNvCxnSpPr>
            <a:cxnSpLocks/>
          </p:cNvCxnSpPr>
          <p:nvPr/>
        </p:nvCxnSpPr>
        <p:spPr>
          <a:xfrm flipV="1">
            <a:off x="3124200" y="3032125"/>
            <a:ext cx="838200" cy="80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82E13-48F6-7789-2B32-5A7F0238B912}"/>
              </a:ext>
            </a:extLst>
          </p:cNvPr>
          <p:cNvSpPr txBox="1"/>
          <p:nvPr/>
        </p:nvSpPr>
        <p:spPr>
          <a:xfrm>
            <a:off x="4231329" y="3946525"/>
            <a:ext cx="3236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AMTC (Advanced Manufacturing Training Centre)</a:t>
            </a:r>
          </a:p>
          <a:p>
            <a:r>
              <a:rPr lang="en-GB" sz="1200" dirty="0"/>
              <a:t>Pilot Way</a:t>
            </a:r>
          </a:p>
          <a:p>
            <a:r>
              <a:rPr lang="en-GB" sz="1200" dirty="0"/>
              <a:t>Ansty Park</a:t>
            </a:r>
          </a:p>
          <a:p>
            <a:r>
              <a:rPr lang="en-GB" sz="1200" dirty="0"/>
              <a:t>CV7 9JU</a:t>
            </a:r>
          </a:p>
          <a:p>
            <a:r>
              <a:rPr lang="en-GB" sz="1200" dirty="0"/>
              <a:t>Coventry, UK</a:t>
            </a:r>
          </a:p>
        </p:txBody>
      </p:sp>
    </p:spTree>
    <p:extLst>
      <p:ext uri="{BB962C8B-B14F-4D97-AF65-F5344CB8AC3E}">
        <p14:creationId xmlns:p14="http://schemas.microsoft.com/office/powerpoint/2010/main" val="41339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Travelling/Airports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E14C2D-92E6-B30D-82B3-D9C09822D2B4}"/>
              </a:ext>
            </a:extLst>
          </p:cNvPr>
          <p:cNvSpPr txBox="1">
            <a:spLocks/>
          </p:cNvSpPr>
          <p:nvPr/>
        </p:nvSpPr>
        <p:spPr>
          <a:xfrm>
            <a:off x="196848" y="1203325"/>
            <a:ext cx="8947152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Birmingham Airport (BHX)  - 20 miles (35 minutes* by car or via train to Coventry and then take a taxi or bus x30)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Heathrow Airport (LHR) - 102 miles (1hr 35 minutes* by car or via train or coach to Coventry and then take a taxi or bus x30)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Luton Airport  - 69 miles (1hr 18 minutes* by car or via train to Leicester or Coventry and take a taxi)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Nottingham East Midlands Airport – 53miles (1hr 6 mins* by car)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SzPct val="100000"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SzPct val="100000"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SzPct val="100000"/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*in clear traffic conditions </a:t>
            </a:r>
          </a:p>
        </p:txBody>
      </p:sp>
    </p:spTree>
    <p:extLst>
      <p:ext uri="{BB962C8B-B14F-4D97-AF65-F5344CB8AC3E}">
        <p14:creationId xmlns:p14="http://schemas.microsoft.com/office/powerpoint/2010/main" val="102111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A4A1-033A-7EC2-F2E5-25722021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864B-E5CE-5E06-B882-B1B0FE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Hotels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5BBDC1-0FF8-32A0-B81E-85C4F69D7173}"/>
              </a:ext>
            </a:extLst>
          </p:cNvPr>
          <p:cNvSpPr txBox="1">
            <a:spLocks/>
          </p:cNvSpPr>
          <p:nvPr/>
        </p:nvSpPr>
        <p:spPr>
          <a:xfrm>
            <a:off x="196849" y="1203325"/>
            <a:ext cx="6028816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Coombe Abbey (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Brinklow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Rd, Binley, Coventry CV3 2AB)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Premier Inn Coventry East (Combe Fields Rd, Ansty, Coventry CV7 9JP)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DoubleTree by Hilton Coventry (Paradise Way, Walsgrave on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Sowe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Coventry CV2 2ST)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Holiday Inn Coventry M6, JCT.2 (Hinckley Rd, Coventry CV2 2HP)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5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D3AD0-0C1E-4ACB-3014-F799BEC3E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6307-3539-A96B-0D00-2DF5BF60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Timetable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C01362-8CB9-279D-50F5-C45C02A47AAB}"/>
              </a:ext>
            </a:extLst>
          </p:cNvPr>
          <p:cNvSpPr txBox="1">
            <a:spLocks/>
          </p:cNvSpPr>
          <p:nvPr/>
        </p:nvSpPr>
        <p:spPr>
          <a:xfrm>
            <a:off x="228598" y="1203325"/>
            <a:ext cx="7391401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Monday 9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September: ASTM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Workshop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Tuesday 10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September to Thursday 12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September: JWs and WGs meetings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Friday 13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September: ISO Plenary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Stands will be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available in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Industrial Exhibition the whole week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More details to come…</a:t>
            </a:r>
          </a:p>
        </p:txBody>
      </p:sp>
    </p:spTree>
    <p:extLst>
      <p:ext uri="{BB962C8B-B14F-4D97-AF65-F5344CB8AC3E}">
        <p14:creationId xmlns:p14="http://schemas.microsoft.com/office/powerpoint/2010/main" val="71354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70B1B-6399-FF59-F631-5E8BCCB3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3FDC-27D6-DE32-5927-F40850AC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MTC Visits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C6338-D072-2880-453A-505AD22CD763}"/>
              </a:ext>
            </a:extLst>
          </p:cNvPr>
          <p:cNvSpPr txBox="1">
            <a:spLocks/>
          </p:cNvSpPr>
          <p:nvPr/>
        </p:nvSpPr>
        <p:spPr>
          <a:xfrm>
            <a:off x="196848" y="1203325"/>
            <a:ext cx="8870952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MTC National Centre for Additive Manufacturing (NCAM) [https://ncam.the-mtc.org/]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AMTC Apprenticeship facilities [https://apprenticeships.the-mtc.org/apprenticeships/]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C5641-43EC-F168-4960-7068F6C5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541063"/>
            <a:ext cx="5791201" cy="1357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2A74B-7E02-06BF-A55D-3365713A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03" y="3480281"/>
            <a:ext cx="5951706" cy="16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392BE-8BFA-D713-5626-1FA6D6BF2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6279-026E-AF34-AA4D-47F6C07D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Social Events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E1E8EF-CAEC-6FD2-FE0A-25226EA7009C}"/>
              </a:ext>
            </a:extLst>
          </p:cNvPr>
          <p:cNvSpPr txBox="1">
            <a:spLocks/>
          </p:cNvSpPr>
          <p:nvPr/>
        </p:nvSpPr>
        <p:spPr>
          <a:xfrm>
            <a:off x="196849" y="1203325"/>
            <a:ext cx="6028816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SzPct val="100000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Coombe Abbey Medieval Night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BC9A2-04DC-5B79-F7F8-045DB259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812925"/>
            <a:ext cx="8458200" cy="1809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09264C-BB05-07E4-0C2C-8F0EA9C5D29B}"/>
              </a:ext>
            </a:extLst>
          </p:cNvPr>
          <p:cNvSpPr txBox="1"/>
          <p:nvPr/>
        </p:nvSpPr>
        <p:spPr>
          <a:xfrm>
            <a:off x="381000" y="3671657"/>
            <a:ext cx="8153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dirty="0"/>
              <a:t>https://www.coombeabbey.com/visit/events/event-types/event-banquets/</a:t>
            </a:r>
          </a:p>
        </p:txBody>
      </p:sp>
    </p:spTree>
    <p:extLst>
      <p:ext uri="{BB962C8B-B14F-4D97-AF65-F5344CB8AC3E}">
        <p14:creationId xmlns:p14="http://schemas.microsoft.com/office/powerpoint/2010/main" val="2141002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d969547-3d9d-42a5-a16d-e216478ca6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heme/theme1.xml><?xml version="1.0" encoding="utf-8"?>
<a:theme xmlns:a="http://schemas.openxmlformats.org/drawingml/2006/main" name="MTC_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TC_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948B07E4943B4DBAF7008FB09FA" ma:contentTypeVersion="27" ma:contentTypeDescription="Create a new document." ma:contentTypeScope="" ma:versionID="1a0807860f1c2685738e8d9e720a1c29">
  <xsd:schema xmlns:xsd="http://www.w3.org/2001/XMLSchema" xmlns:xs="http://www.w3.org/2001/XMLSchema" xmlns:p="http://schemas.microsoft.com/office/2006/metadata/properties" xmlns:ns1="http://schemas.microsoft.com/sharepoint/v3" xmlns:ns2="8d1fb6e7-7737-4d77-ae6d-070f3f29504d" xmlns:ns3="de2987f4-4814-4061-ba40-5c3077130ade" xmlns:ns4="70158003-75d1-437c-9f07-2debd5df91c1" xmlns:ns5="07aedcd0-99c6-47b7-8a44-bde2e522115c" targetNamespace="http://schemas.microsoft.com/office/2006/metadata/properties" ma:root="true" ma:fieldsID="560195833c2c14f6e8a27b0ce5c329d7" ns1:_="" ns2:_="" ns3:_="" ns4:_="" ns5:_="">
    <xsd:import namespace="http://schemas.microsoft.com/sharepoint/v3"/>
    <xsd:import namespace="8d1fb6e7-7737-4d77-ae6d-070f3f29504d"/>
    <xsd:import namespace="de2987f4-4814-4061-ba40-5c3077130ade"/>
    <xsd:import namespace="70158003-75d1-437c-9f07-2debd5df91c1"/>
    <xsd:import namespace="07aedcd0-99c6-47b7-8a44-bde2e522115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Function"/>
                <xsd:element ref="ns4:MCDocumentCategory" minOccurs="0"/>
                <xsd:element ref="ns5:Department"/>
                <xsd:element ref="ns5:Process_x0020_Owner"/>
                <xsd:element ref="ns5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fb6e7-7737-4d77-ae6d-070f3f29504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987f4-4814-4061-ba40-5c3077130ade" elementFormDefault="qualified">
    <xsd:import namespace="http://schemas.microsoft.com/office/2006/documentManagement/types"/>
    <xsd:import namespace="http://schemas.microsoft.com/office/infopath/2007/PartnerControls"/>
    <xsd:element name="Function" ma:index="13" ma:displayName="Function" ma:format="Dropdown" ma:internalName="Function" ma:readOnly="false">
      <xsd:simpleType>
        <xsd:restriction base="dms:Choice">
          <xsd:enumeration value="Academic Engagement"/>
          <xsd:enumeration value="Additive Manufacturing"/>
          <xsd:enumeration value="Advanced Tooling &amp; Fixturing"/>
          <xsd:enumeration value="APS"/>
          <xsd:enumeration value="Apprenticeships"/>
          <xsd:enumeration value="Best Practice Library"/>
          <xsd:enumeration value="CNC"/>
          <xsd:enumeration value="EHS"/>
          <xsd:enumeration value="Electronics"/>
          <xsd:enumeration value="Engineering Drawing Control"/>
          <xsd:enumeration value="Estates"/>
          <xsd:enumeration value="Events"/>
          <xsd:enumeration value="Exec"/>
          <xsd:enumeration value="Facilities"/>
          <xsd:enumeration value="Finance"/>
          <xsd:enumeration value="HR Absence Management"/>
          <xsd:enumeration value="HR Benefits"/>
          <xsd:enumeration value="HR Company Policy"/>
          <xsd:enumeration value="HR Graduates"/>
          <xsd:enumeration value="HR Recruitment"/>
          <xsd:enumeration value="HR Performance, Training &amp; Development"/>
          <xsd:enumeration value="HR &quot;About Us&quot;"/>
          <xsd:enumeration value="Ind Partnership Mgmt"/>
          <xsd:enumeration value="Intelligent Automation"/>
          <xsd:enumeration value="IT"/>
          <xsd:enumeration value="Joining"/>
          <xsd:enumeration value="Legal"/>
          <xsd:enumeration value="Manufacturing Simulation"/>
          <xsd:enumeration value="Marketing"/>
          <xsd:enumeration value="Materials Engineering"/>
          <xsd:enumeration value="Membership"/>
          <xsd:enumeration value="Metrology"/>
          <xsd:enumeration value="MTC Quality Tools"/>
          <xsd:enumeration value="Net Shape"/>
          <xsd:enumeration value="Portfolio Management"/>
          <xsd:enumeration value="Project Launch"/>
          <xsd:enumeration value="Project Delivery"/>
          <xsd:enumeration value="Project Closure"/>
          <xsd:enumeration value="Project Mgmt Office"/>
          <xsd:enumeration value="Proposal Writing"/>
          <xsd:enumeration value="Purchasing"/>
          <xsd:enumeration value="Quality &amp; Risk Management"/>
          <xsd:enumeration value="Requirements Capture"/>
          <xsd:enumeration value="Resource Management"/>
          <xsd:enumeration value="Training"/>
          <xsd:enumeration value="Workshop"/>
          <xsd:enumeration value="NAVIGATION ONLY"/>
          <xsd:enumeration value="Export Control"/>
          <xsd:enumeration value="Value Proposition"/>
          <xsd:enumeration value="CRM"/>
          <xsd:enumeration value="3D Polymer"/>
          <xsd:enumeration value="Modelling &amp; Simul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58003-75d1-437c-9f07-2debd5df91c1" elementFormDefault="qualified">
    <xsd:import namespace="http://schemas.microsoft.com/office/2006/documentManagement/types"/>
    <xsd:import namespace="http://schemas.microsoft.com/office/infopath/2007/PartnerControls"/>
    <xsd:element name="MCDocumentCategory" ma:index="14" nillable="true" ma:displayName="Category" ma:default="Category 1" ma:description="The document category." ma:format="Dropdown" ma:hidden="true" ma:internalName="MCDocumentCategory" ma:readOnly="false">
      <xsd:simpleType>
        <xsd:restriction base="dms:Choice">
          <xsd:enumeration value="Category 1"/>
          <xsd:enumeration value="Category 2"/>
          <xsd:enumeration value="Category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edcd0-99c6-47b7-8a44-bde2e522115c" elementFormDefault="qualified">
    <xsd:import namespace="http://schemas.microsoft.com/office/2006/documentManagement/types"/>
    <xsd:import namespace="http://schemas.microsoft.com/office/infopath/2007/PartnerControls"/>
    <xsd:element name="Department" ma:index="15" ma:displayName="Department" ma:default="Export Control" ma:format="Dropdown" ma:internalName="Department">
      <xsd:simpleType>
        <xsd:restriction base="dms:Choice">
          <xsd:enumeration value="Academic Engagement"/>
          <xsd:enumeration value="AMTC"/>
          <xsd:enumeration value="APS"/>
          <xsd:enumeration value="Commercial"/>
          <xsd:enumeration value="CRM"/>
          <xsd:enumeration value="Electronics"/>
          <xsd:enumeration value="Engineering Drawing Control"/>
          <xsd:enumeration value="Estates"/>
          <xsd:enumeration value="Export Control"/>
          <xsd:enumeration value="Purchasing"/>
          <xsd:enumeration value="Health and Safety"/>
          <xsd:enumeration value="HR"/>
          <xsd:enumeration value="IP"/>
          <xsd:enumeration value="IPM"/>
          <xsd:enumeration value="IT"/>
          <xsd:enumeration value="Marketing"/>
          <xsd:enumeration value="Membership"/>
          <xsd:enumeration value="Finance"/>
          <xsd:enumeration value="Procurement"/>
          <xsd:enumeration value="Estates"/>
          <xsd:enumeration value="Workshop"/>
          <xsd:enumeration value="Quality"/>
          <xsd:enumeration value="PMO"/>
          <xsd:enumeration value="Legal"/>
          <xsd:enumeration value="Materials Engineering"/>
          <xsd:enumeration value="Resource Management"/>
          <xsd:enumeration value="Value Proposition"/>
          <xsd:enumeration value="3D Polymer"/>
          <xsd:enumeration value="Modelling &amp; Simulation"/>
        </xsd:restriction>
      </xsd:simpleType>
    </xsd:element>
    <xsd:element name="Process_x0020_Owner" ma:index="17" ma:displayName="Process Owner" ma:list="UserInfo" ma:SharePointGroup="0" ma:internalName="Process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Type" ma:index="19" nillable="true" ma:displayName="Previous Home" ma:format="Dropdown" ma:internalName="Document_x0020_Type">
      <xsd:simpleType>
        <xsd:restriction base="dms:Choice">
          <xsd:enumeration value="Policy, Process &amp; Procedures"/>
          <xsd:enumeration value="Tools &amp;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i="http://www.w3.org/2001/XMLSchema-instance" xmlns:xsd="http://www.w3.org/2001/XMLSchema" xmlns="http://www.boldonjames.com/2008/01/sie/internal/label" sislVersion="0" policy="521c6215-c8b2-4982-88c3-864dfdd00cb0" origin="userSelected">
  <element uid="92643c05-ff20-401a-97f1-d79febaa90ae" value=""/>
  <element uid="e5698ab1-0241-45c2-ae1f-4e594d8b791d" value=""/>
</sis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DocumentCategory xmlns="70158003-75d1-437c-9f07-2debd5df91c1">Category 1</MCDocumentCategory>
    <PublishingStartDate xmlns="http://schemas.microsoft.com/sharepoint/v3" xsi:nil="true"/>
    <PublishingExpirationDate xmlns="http://schemas.microsoft.com/sharepoint/v3" xsi:nil="true"/>
    <Department xmlns="07aedcd0-99c6-47b7-8a44-bde2e522115c">Marketing</Department>
    <Function xmlns="de2987f4-4814-4061-ba40-5c3077130ade">Marketing</Function>
    <Process_x0020_Owner xmlns="07aedcd0-99c6-47b7-8a44-bde2e522115c">
      <UserInfo>
        <DisplayName>Richard Watkins</DisplayName>
        <AccountId>675</AccountId>
        <AccountType/>
      </UserInfo>
    </Process_x0020_Owner>
    <Document_x0020_Type xmlns="07aedcd0-99c6-47b7-8a44-bde2e522115c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7C841-480B-4AFF-9E89-498D3349F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1fb6e7-7737-4d77-ae6d-070f3f29504d"/>
    <ds:schemaRef ds:uri="de2987f4-4814-4061-ba40-5c3077130ade"/>
    <ds:schemaRef ds:uri="70158003-75d1-437c-9f07-2debd5df91c1"/>
    <ds:schemaRef ds:uri="07aedcd0-99c6-47b7-8a44-bde2e5221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E9B92C-1CED-47F4-BE55-B5BA40DA2124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F0D056B7-B5EC-44FF-AD79-B71389B3A37F}">
  <ds:schemaRefs>
    <ds:schemaRef ds:uri="8d1fb6e7-7737-4d77-ae6d-070f3f29504d"/>
    <ds:schemaRef ds:uri="http://purl.org/dc/elements/1.1/"/>
    <ds:schemaRef ds:uri="70158003-75d1-437c-9f07-2debd5df91c1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7aedcd0-99c6-47b7-8a44-bde2e522115c"/>
    <ds:schemaRef ds:uri="de2987f4-4814-4061-ba40-5c3077130ade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E282F95-37CB-4A39-BAED-11F465E39FD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F32F6D2-3DFE-411F-8D58-D9D1E308E0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13389</TotalTime>
  <Words>310</Words>
  <Application>Microsoft Office PowerPoint</Application>
  <PresentationFormat>Custom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MTC_Cover</vt:lpstr>
      <vt:lpstr>MTC_Main</vt:lpstr>
      <vt:lpstr>PowerPoint Presentation</vt:lpstr>
      <vt:lpstr>Place</vt:lpstr>
      <vt:lpstr>Travelling/Airports</vt:lpstr>
      <vt:lpstr>Hotels</vt:lpstr>
      <vt:lpstr>Timetable</vt:lpstr>
      <vt:lpstr>MTC Visits</vt:lpstr>
      <vt:lpstr>Social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MTC Corporate Presentation</dc:title>
  <dc:creator>Nick Hickman</dc:creator>
  <cp:lastModifiedBy>David Wimpenny</cp:lastModifiedBy>
  <cp:revision>818</cp:revision>
  <cp:lastPrinted>2019-05-21T14:06:06Z</cp:lastPrinted>
  <dcterms:created xsi:type="dcterms:W3CDTF">2016-11-29T15:25:30Z</dcterms:created>
  <dcterms:modified xsi:type="dcterms:W3CDTF">2024-04-09T20:46:32Z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2016-11-29T00:00:00Z</vt:filetime>
  </property>
  <property fmtid="{D5CDD505-2E9C-101B-9397-08002B2CF9AE}" pid="5" name="ContentTypeId">
    <vt:lpwstr>0x0101005C500948B07E4943B4DBAF7008FB09FA</vt:lpwstr>
  </property>
  <property fmtid="{D5CDD505-2E9C-101B-9397-08002B2CF9AE}" pid="6" name="docIndexRef">
    <vt:lpwstr>ef8ae41c-91d8-4355-8928-fbb33058e137</vt:lpwstr>
  </property>
  <property fmtid="{D5CDD505-2E9C-101B-9397-08002B2CF9AE}" pid="7" name="bjClsUserRVM">
    <vt:lpwstr>[]</vt:lpwstr>
  </property>
  <property fmtid="{D5CDD505-2E9C-101B-9397-08002B2CF9AE}" pid="8" name="bjSaver">
    <vt:lpwstr>u7Wf0EMQodpc6wq53+eSPoWKHW4ZUJoO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policy="521c6215-c8b2-4982-88c3-864dfdd00cb0" origin="userSelected" xmlns="http://www.boldonj</vt:lpwstr>
  </property>
  <property fmtid="{D5CDD505-2E9C-101B-9397-08002B2CF9AE}" pid="10" name="bjDocumentLabelXML-0">
    <vt:lpwstr>ames.com/2008/01/sie/internal/label"&gt;&lt;element uid="92643c05-ff20-401a-97f1-d79febaa90ae" value="" /&gt;&lt;element uid="e5698ab1-0241-45c2-ae1f-4e594d8b791d" value="" /&gt;&lt;/sisl&gt;</vt:lpwstr>
  </property>
  <property fmtid="{D5CDD505-2E9C-101B-9397-08002B2CF9AE}" pid="11" name="bjSlideMasterFooterText">
    <vt:lpwstr> </vt:lpwstr>
  </property>
  <property fmtid="{D5CDD505-2E9C-101B-9397-08002B2CF9AE}" pid="12" name="MSIP_Label_dcc32827-0462-4e1d-a1f5-3bdfa0aaba34_Enabled">
    <vt:lpwstr>true</vt:lpwstr>
  </property>
  <property fmtid="{D5CDD505-2E9C-101B-9397-08002B2CF9AE}" pid="13" name="MSIP_Label_dcc32827-0462-4e1d-a1f5-3bdfa0aaba34_SetDate">
    <vt:lpwstr>2022-10-17T13:51:49Z</vt:lpwstr>
  </property>
  <property fmtid="{D5CDD505-2E9C-101B-9397-08002B2CF9AE}" pid="14" name="MSIP_Label_dcc32827-0462-4e1d-a1f5-3bdfa0aaba34_Method">
    <vt:lpwstr>Privileged</vt:lpwstr>
  </property>
  <property fmtid="{D5CDD505-2E9C-101B-9397-08002B2CF9AE}" pid="15" name="MSIP_Label_dcc32827-0462-4e1d-a1f5-3bdfa0aaba34_Name">
    <vt:lpwstr>Public</vt:lpwstr>
  </property>
  <property fmtid="{D5CDD505-2E9C-101B-9397-08002B2CF9AE}" pid="16" name="MSIP_Label_dcc32827-0462-4e1d-a1f5-3bdfa0aaba34_SiteId">
    <vt:lpwstr>78d71610-c4a1-4bef-9f10-0192e83ee6d8</vt:lpwstr>
  </property>
  <property fmtid="{D5CDD505-2E9C-101B-9397-08002B2CF9AE}" pid="17" name="MSIP_Label_dcc32827-0462-4e1d-a1f5-3bdfa0aaba34_ActionId">
    <vt:lpwstr>e53fd1da-c286-453f-a9a2-3b932fc5c111</vt:lpwstr>
  </property>
  <property fmtid="{D5CDD505-2E9C-101B-9397-08002B2CF9AE}" pid="18" name="MSIP_Label_dcc32827-0462-4e1d-a1f5-3bdfa0aaba34_ContentBits">
    <vt:lpwstr>0</vt:lpwstr>
  </property>
  <property fmtid="{D5CDD505-2E9C-101B-9397-08002B2CF9AE}" pid="19" name="MTC">
    <vt:lpwstr>c4080121acaca1f6c4ccc2deedb97f8ae5fcabfb5ce0f31e7fe06e91</vt:lpwstr>
  </property>
</Properties>
</file>